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287000" cx="18288000"/>
  <p:notesSz cx="6858000" cy="9144000"/>
  <p:embeddedFontLst>
    <p:embeddedFont>
      <p:font typeface="Rubik"/>
      <p:regular r:id="rId34"/>
      <p:bold r:id="rId35"/>
      <p:italic r:id="rId36"/>
      <p:boldItalic r:id="rId37"/>
    </p:embeddedFont>
    <p:embeddedFont>
      <p:font typeface="Itim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ubik-bold.fntdata"/><Relationship Id="rId12" Type="http://schemas.openxmlformats.org/officeDocument/2006/relationships/slide" Target="slides/slide8.xml"/><Relationship Id="rId34" Type="http://schemas.openxmlformats.org/officeDocument/2006/relationships/font" Target="fonts/Rubik-regular.fntdata"/><Relationship Id="rId15" Type="http://schemas.openxmlformats.org/officeDocument/2006/relationships/slide" Target="slides/slide11.xml"/><Relationship Id="rId37" Type="http://schemas.openxmlformats.org/officeDocument/2006/relationships/font" Target="fonts/Rubik-boldItalic.fntdata"/><Relationship Id="rId14" Type="http://schemas.openxmlformats.org/officeDocument/2006/relationships/slide" Target="slides/slide10.xml"/><Relationship Id="rId36" Type="http://schemas.openxmlformats.org/officeDocument/2006/relationships/font" Target="fonts/Rubik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Iti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0b235177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1d0b235177a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0b235177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1d0b235177a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0b23517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1d0b235177a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89f80f5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1d89f80f5f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89f80f5f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1d89f80f5f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0b23517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1d0b235177a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4cadf3d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1d4cadf3d2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0b235177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d0b235177a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0b235177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d0b235177a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0b235177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1d0b235177a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0b235177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1d0b235177a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89f80f5f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1d89f80f5fe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0b235177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1d0b235177a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4379fa1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1d4379fa1ea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0b235177a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d0b235177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4379fa1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1d4379fa1e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d4379fa1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1d4379fa1e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4379fa1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1d4379fa1e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0b2351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1d0b23517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0b23517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1d0b235177a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0b23517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d0b235177a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11" Type="http://schemas.openxmlformats.org/officeDocument/2006/relationships/hyperlink" Target="https://www.486shop.com/" TargetMode="External"/><Relationship Id="rId10" Type="http://schemas.openxmlformats.org/officeDocument/2006/relationships/image" Target="../media/image32.png"/><Relationship Id="rId9" Type="http://schemas.openxmlformats.org/officeDocument/2006/relationships/hyperlink" Target="https://www.ihergo.com/mobile/fast;jsessionid=921CFBBFD2342EC419733B967B8F060E.worker3?apacheUrl=/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s://www.buy123.com.tw/" TargetMode="External"/><Relationship Id="rId7" Type="http://schemas.openxmlformats.org/officeDocument/2006/relationships/hyperlink" Target="https://www.ihergo.com/mobile/fast;jsessionid=921CFBBFD2342EC419733B967B8F060E.worker3?apacheUrl=/" TargetMode="External"/><Relationship Id="rId8" Type="http://schemas.openxmlformats.org/officeDocument/2006/relationships/hyperlink" Target="https://www.ihergo.com/mobile/fast;jsessionid=921CFBBFD2342EC419733B967B8F060E.worker3?apacheUrl=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82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337633">
            <a:off x="4693198" y="-1705598"/>
            <a:ext cx="9015904" cy="13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6580" y="1791750"/>
            <a:ext cx="1021044" cy="163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59689" y="6567207"/>
            <a:ext cx="2306859" cy="31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427970" y="579268"/>
            <a:ext cx="2306859" cy="31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3083676" y="5450324"/>
            <a:ext cx="12443400" cy="17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47"/>
              <a:buFont typeface="Arial"/>
              <a:buNone/>
            </a:pPr>
            <a:r>
              <a:rPr lang="en-US" sz="14547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主題：團購</a:t>
            </a:r>
            <a:endParaRPr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029276" y="2542425"/>
            <a:ext cx="822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D8F67F"/>
                </a:solidFill>
                <a:latin typeface="Comic Sans MS"/>
                <a:ea typeface="Comic Sans MS"/>
                <a:cs typeface="Comic Sans MS"/>
                <a:sym typeface="Comic Sans MS"/>
              </a:rPr>
              <a:t>報告者：黃姿瑄</a:t>
            </a:r>
            <a:endParaRPr b="1" sz="4800">
              <a:solidFill>
                <a:srgbClr val="D8F67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714500" y="244125"/>
            <a:ext cx="26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關於我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652" y="152399"/>
            <a:ext cx="7906695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1705575" y="219600"/>
            <a:ext cx="321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商城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570" y="152399"/>
            <a:ext cx="9026859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1717575" y="219600"/>
            <a:ext cx="408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商品頁面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600" y="219600"/>
            <a:ext cx="10434357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1717575" y="219600"/>
            <a:ext cx="4088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團主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商品頁面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75" y="152399"/>
            <a:ext cx="10434357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1717575" y="219600"/>
            <a:ext cx="408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追蹤名單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822" y="152399"/>
            <a:ext cx="10434357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1707825" y="300725"/>
            <a:ext cx="363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購物車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022" y="152399"/>
            <a:ext cx="10434357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1707825" y="300725"/>
            <a:ext cx="508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登入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註冊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033" y="527614"/>
            <a:ext cx="9649935" cy="923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1744825" y="229975"/>
            <a:ext cx="5766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訂單 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查看 / 管理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982" y="871775"/>
            <a:ext cx="8930436" cy="85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/>
        </p:nvSpPr>
        <p:spPr>
          <a:xfrm>
            <a:off x="1733950" y="272425"/>
            <a:ext cx="7323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商品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新增 / 管理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500" y="370225"/>
            <a:ext cx="9978975" cy="95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1745875" y="263725"/>
            <a:ext cx="7224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圖表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購買 / 銷售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350" y="202799"/>
            <a:ext cx="10329003" cy="98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538961" y="1125807"/>
            <a:ext cx="17210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目錄</a:t>
            </a:r>
            <a:endParaRPr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424" y="1900513"/>
            <a:ext cx="575664" cy="82667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1026425" y="3989271"/>
            <a:ext cx="4580985" cy="1031958"/>
          </a:xfrm>
          <a:custGeom>
            <a:rect b="b" l="l" r="r" t="t"/>
            <a:pathLst>
              <a:path extrusionOk="0" h="1512026" w="1206316">
                <a:moveTo>
                  <a:pt x="59160" y="0"/>
                </a:moveTo>
                <a:lnTo>
                  <a:pt x="1147156" y="0"/>
                </a:lnTo>
                <a:cubicBezTo>
                  <a:pt x="1162846" y="0"/>
                  <a:pt x="1177894" y="6233"/>
                  <a:pt x="1188989" y="17328"/>
                </a:cubicBezTo>
                <a:cubicBezTo>
                  <a:pt x="1200083" y="28422"/>
                  <a:pt x="1206316" y="43470"/>
                  <a:pt x="1206316" y="59160"/>
                </a:cubicBezTo>
                <a:lnTo>
                  <a:pt x="1206316" y="1452866"/>
                </a:lnTo>
                <a:cubicBezTo>
                  <a:pt x="1206316" y="1468556"/>
                  <a:pt x="1200083" y="1483604"/>
                  <a:pt x="1188989" y="1494698"/>
                </a:cubicBezTo>
                <a:cubicBezTo>
                  <a:pt x="1177894" y="1505793"/>
                  <a:pt x="1162846" y="1512026"/>
                  <a:pt x="1147156" y="1512026"/>
                </a:cubicBezTo>
                <a:lnTo>
                  <a:pt x="59160" y="1512026"/>
                </a:lnTo>
                <a:cubicBezTo>
                  <a:pt x="43470" y="1512026"/>
                  <a:pt x="28422" y="1505793"/>
                  <a:pt x="17328" y="1494698"/>
                </a:cubicBezTo>
                <a:cubicBezTo>
                  <a:pt x="6233" y="1483604"/>
                  <a:pt x="0" y="1468556"/>
                  <a:pt x="0" y="1452866"/>
                </a:cubicBezTo>
                <a:lnTo>
                  <a:pt x="0" y="59160"/>
                </a:lnTo>
                <a:cubicBezTo>
                  <a:pt x="0" y="43470"/>
                  <a:pt x="6233" y="28422"/>
                  <a:pt x="17328" y="17328"/>
                </a:cubicBezTo>
                <a:cubicBezTo>
                  <a:pt x="28422" y="6233"/>
                  <a:pt x="43470" y="0"/>
                  <a:pt x="59160" y="0"/>
                </a:cubicBezTo>
                <a:close/>
              </a:path>
            </a:pathLst>
          </a:custGeom>
          <a:solidFill>
            <a:srgbClr val="8E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107106" y="4312950"/>
            <a:ext cx="241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主題發想</a:t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418" y="319432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6760925" y="3989271"/>
            <a:ext cx="4580985" cy="1031958"/>
          </a:xfrm>
          <a:custGeom>
            <a:rect b="b" l="l" r="r" t="t"/>
            <a:pathLst>
              <a:path extrusionOk="0" h="1512026" w="1206316">
                <a:moveTo>
                  <a:pt x="59160" y="0"/>
                </a:moveTo>
                <a:lnTo>
                  <a:pt x="1147156" y="0"/>
                </a:lnTo>
                <a:cubicBezTo>
                  <a:pt x="1162846" y="0"/>
                  <a:pt x="1177894" y="6233"/>
                  <a:pt x="1188989" y="17328"/>
                </a:cubicBezTo>
                <a:cubicBezTo>
                  <a:pt x="1200083" y="28422"/>
                  <a:pt x="1206316" y="43470"/>
                  <a:pt x="1206316" y="59160"/>
                </a:cubicBezTo>
                <a:lnTo>
                  <a:pt x="1206316" y="1452866"/>
                </a:lnTo>
                <a:cubicBezTo>
                  <a:pt x="1206316" y="1468556"/>
                  <a:pt x="1200083" y="1483604"/>
                  <a:pt x="1188989" y="1494698"/>
                </a:cubicBezTo>
                <a:cubicBezTo>
                  <a:pt x="1177894" y="1505793"/>
                  <a:pt x="1162846" y="1512026"/>
                  <a:pt x="1147156" y="1512026"/>
                </a:cubicBezTo>
                <a:lnTo>
                  <a:pt x="59160" y="1512026"/>
                </a:lnTo>
                <a:cubicBezTo>
                  <a:pt x="43470" y="1512026"/>
                  <a:pt x="28422" y="1505793"/>
                  <a:pt x="17328" y="1494698"/>
                </a:cubicBezTo>
                <a:cubicBezTo>
                  <a:pt x="6233" y="1483604"/>
                  <a:pt x="0" y="1468556"/>
                  <a:pt x="0" y="1452866"/>
                </a:cubicBezTo>
                <a:lnTo>
                  <a:pt x="0" y="59160"/>
                </a:lnTo>
                <a:cubicBezTo>
                  <a:pt x="0" y="43470"/>
                  <a:pt x="6233" y="28422"/>
                  <a:pt x="17328" y="17328"/>
                </a:cubicBezTo>
                <a:cubicBezTo>
                  <a:pt x="28422" y="6233"/>
                  <a:pt x="43470" y="0"/>
                  <a:pt x="59160" y="0"/>
                </a:cubicBezTo>
                <a:close/>
              </a:path>
            </a:pathLst>
          </a:custGeom>
          <a:solidFill>
            <a:srgbClr val="8E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841606" y="4312950"/>
            <a:ext cx="241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網站架構</a:t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925" y="327052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12351875" y="3989271"/>
            <a:ext cx="4580985" cy="1031958"/>
          </a:xfrm>
          <a:custGeom>
            <a:rect b="b" l="l" r="r" t="t"/>
            <a:pathLst>
              <a:path extrusionOk="0" h="1512026" w="1206316">
                <a:moveTo>
                  <a:pt x="59160" y="0"/>
                </a:moveTo>
                <a:lnTo>
                  <a:pt x="1147156" y="0"/>
                </a:lnTo>
                <a:cubicBezTo>
                  <a:pt x="1162846" y="0"/>
                  <a:pt x="1177894" y="6233"/>
                  <a:pt x="1188989" y="17328"/>
                </a:cubicBezTo>
                <a:cubicBezTo>
                  <a:pt x="1200083" y="28422"/>
                  <a:pt x="1206316" y="43470"/>
                  <a:pt x="1206316" y="59160"/>
                </a:cubicBezTo>
                <a:lnTo>
                  <a:pt x="1206316" y="1452866"/>
                </a:lnTo>
                <a:cubicBezTo>
                  <a:pt x="1206316" y="1468556"/>
                  <a:pt x="1200083" y="1483604"/>
                  <a:pt x="1188989" y="1494698"/>
                </a:cubicBezTo>
                <a:cubicBezTo>
                  <a:pt x="1177894" y="1505793"/>
                  <a:pt x="1162846" y="1512026"/>
                  <a:pt x="1147156" y="1512026"/>
                </a:cubicBezTo>
                <a:lnTo>
                  <a:pt x="59160" y="1512026"/>
                </a:lnTo>
                <a:cubicBezTo>
                  <a:pt x="43470" y="1512026"/>
                  <a:pt x="28422" y="1505793"/>
                  <a:pt x="17328" y="1494698"/>
                </a:cubicBezTo>
                <a:cubicBezTo>
                  <a:pt x="6233" y="1483604"/>
                  <a:pt x="0" y="1468556"/>
                  <a:pt x="0" y="1452866"/>
                </a:cubicBezTo>
                <a:lnTo>
                  <a:pt x="0" y="59160"/>
                </a:lnTo>
                <a:cubicBezTo>
                  <a:pt x="0" y="43470"/>
                  <a:pt x="6233" y="28422"/>
                  <a:pt x="17328" y="17328"/>
                </a:cubicBezTo>
                <a:cubicBezTo>
                  <a:pt x="28422" y="6233"/>
                  <a:pt x="43470" y="0"/>
                  <a:pt x="59160" y="0"/>
                </a:cubicBezTo>
                <a:close/>
              </a:path>
            </a:pathLst>
          </a:custGeom>
          <a:solidFill>
            <a:srgbClr val="8E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3432556" y="4312950"/>
            <a:ext cx="241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網站配色</a:t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1875" y="327052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1026425" y="6863971"/>
            <a:ext cx="4580985" cy="1031958"/>
          </a:xfrm>
          <a:custGeom>
            <a:rect b="b" l="l" r="r" t="t"/>
            <a:pathLst>
              <a:path extrusionOk="0" h="1512026" w="1206316">
                <a:moveTo>
                  <a:pt x="59160" y="0"/>
                </a:moveTo>
                <a:lnTo>
                  <a:pt x="1147156" y="0"/>
                </a:lnTo>
                <a:cubicBezTo>
                  <a:pt x="1162846" y="0"/>
                  <a:pt x="1177894" y="6233"/>
                  <a:pt x="1188989" y="17328"/>
                </a:cubicBezTo>
                <a:cubicBezTo>
                  <a:pt x="1200083" y="28422"/>
                  <a:pt x="1206316" y="43470"/>
                  <a:pt x="1206316" y="59160"/>
                </a:cubicBezTo>
                <a:lnTo>
                  <a:pt x="1206316" y="1452866"/>
                </a:lnTo>
                <a:cubicBezTo>
                  <a:pt x="1206316" y="1468556"/>
                  <a:pt x="1200083" y="1483604"/>
                  <a:pt x="1188989" y="1494698"/>
                </a:cubicBezTo>
                <a:cubicBezTo>
                  <a:pt x="1177894" y="1505793"/>
                  <a:pt x="1162846" y="1512026"/>
                  <a:pt x="1147156" y="1512026"/>
                </a:cubicBezTo>
                <a:lnTo>
                  <a:pt x="59160" y="1512026"/>
                </a:lnTo>
                <a:cubicBezTo>
                  <a:pt x="43470" y="1512026"/>
                  <a:pt x="28422" y="1505793"/>
                  <a:pt x="17328" y="1494698"/>
                </a:cubicBezTo>
                <a:cubicBezTo>
                  <a:pt x="6233" y="1483604"/>
                  <a:pt x="0" y="1468556"/>
                  <a:pt x="0" y="1452866"/>
                </a:cubicBezTo>
                <a:lnTo>
                  <a:pt x="0" y="59160"/>
                </a:lnTo>
                <a:cubicBezTo>
                  <a:pt x="0" y="43470"/>
                  <a:pt x="6233" y="28422"/>
                  <a:pt x="17328" y="17328"/>
                </a:cubicBezTo>
                <a:cubicBezTo>
                  <a:pt x="28422" y="6233"/>
                  <a:pt x="43470" y="0"/>
                  <a:pt x="59160" y="0"/>
                </a:cubicBezTo>
                <a:close/>
              </a:path>
            </a:pathLst>
          </a:custGeom>
          <a:solidFill>
            <a:srgbClr val="8E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2107106" y="7208550"/>
            <a:ext cx="241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參考網站</a:t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435" y="6135878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6681175" y="6863971"/>
            <a:ext cx="4580985" cy="1031958"/>
          </a:xfrm>
          <a:custGeom>
            <a:rect b="b" l="l" r="r" t="t"/>
            <a:pathLst>
              <a:path extrusionOk="0" h="1512026" w="1206316">
                <a:moveTo>
                  <a:pt x="59160" y="0"/>
                </a:moveTo>
                <a:lnTo>
                  <a:pt x="1147156" y="0"/>
                </a:lnTo>
                <a:cubicBezTo>
                  <a:pt x="1162846" y="0"/>
                  <a:pt x="1177894" y="6233"/>
                  <a:pt x="1188989" y="17328"/>
                </a:cubicBezTo>
                <a:cubicBezTo>
                  <a:pt x="1200083" y="28422"/>
                  <a:pt x="1206316" y="43470"/>
                  <a:pt x="1206316" y="59160"/>
                </a:cubicBezTo>
                <a:lnTo>
                  <a:pt x="1206316" y="1452866"/>
                </a:lnTo>
                <a:cubicBezTo>
                  <a:pt x="1206316" y="1468556"/>
                  <a:pt x="1200083" y="1483604"/>
                  <a:pt x="1188989" y="1494698"/>
                </a:cubicBezTo>
                <a:cubicBezTo>
                  <a:pt x="1177894" y="1505793"/>
                  <a:pt x="1162846" y="1512026"/>
                  <a:pt x="1147156" y="1512026"/>
                </a:cubicBezTo>
                <a:lnTo>
                  <a:pt x="59160" y="1512026"/>
                </a:lnTo>
                <a:cubicBezTo>
                  <a:pt x="43470" y="1512026"/>
                  <a:pt x="28422" y="1505793"/>
                  <a:pt x="17328" y="1494698"/>
                </a:cubicBezTo>
                <a:cubicBezTo>
                  <a:pt x="6233" y="1483604"/>
                  <a:pt x="0" y="1468556"/>
                  <a:pt x="0" y="1452866"/>
                </a:cubicBezTo>
                <a:lnTo>
                  <a:pt x="0" y="59160"/>
                </a:lnTo>
                <a:cubicBezTo>
                  <a:pt x="0" y="43470"/>
                  <a:pt x="6233" y="28422"/>
                  <a:pt x="17328" y="17328"/>
                </a:cubicBezTo>
                <a:cubicBezTo>
                  <a:pt x="28422" y="6233"/>
                  <a:pt x="43470" y="0"/>
                  <a:pt x="59160" y="0"/>
                </a:cubicBezTo>
                <a:close/>
              </a:path>
            </a:pathLst>
          </a:custGeom>
          <a:solidFill>
            <a:srgbClr val="8E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761856" y="7203600"/>
            <a:ext cx="2418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1" lang="en-US" sz="2499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使用技術</a:t>
            </a:r>
            <a:endParaRPr b="1" sz="2499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4725" y="6127003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1714500" y="244125"/>
            <a:ext cx="525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會員設定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025" y="613607"/>
            <a:ext cx="9470160" cy="905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/>
        </p:nvSpPr>
        <p:spPr>
          <a:xfrm>
            <a:off x="1714500" y="244125"/>
            <a:ext cx="525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黑名單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875" y="488775"/>
            <a:ext cx="9731151" cy="93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1714500" y="244125"/>
            <a:ext cx="599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會員</a:t>
            </a: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管理</a:t>
            </a:r>
            <a:endParaRPr sz="6000">
              <a:solidFill>
                <a:srgbClr val="3482C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400" y="300925"/>
            <a:ext cx="10123851" cy="96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5"/>
          <p:cNvGrpSpPr/>
          <p:nvPr/>
        </p:nvGrpSpPr>
        <p:grpSpPr>
          <a:xfrm>
            <a:off x="1724088" y="616449"/>
            <a:ext cx="14864514" cy="8519569"/>
            <a:chOff x="23138" y="0"/>
            <a:chExt cx="19819352" cy="11359426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3138" y="712639"/>
              <a:ext cx="19819352" cy="10646787"/>
              <a:chOff x="8890" y="0"/>
              <a:chExt cx="7614920" cy="4090670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15" name="Google Shape;31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5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網站配色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3717500" y="1606275"/>
            <a:ext cx="2438400" cy="2438400"/>
          </a:xfrm>
          <a:prstGeom prst="ellipse">
            <a:avLst/>
          </a:prstGeom>
          <a:solidFill>
            <a:srgbClr val="0F4C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3717500" y="6859875"/>
            <a:ext cx="2438400" cy="243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7641800" y="6859875"/>
            <a:ext cx="2438400" cy="2438400"/>
          </a:xfrm>
          <a:prstGeom prst="ellipse">
            <a:avLst/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11721575" y="6859875"/>
            <a:ext cx="2438400" cy="243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11721575" y="1606275"/>
            <a:ext cx="2438400" cy="2438400"/>
          </a:xfrm>
          <a:prstGeom prst="ellipse">
            <a:avLst/>
          </a:prstGeom>
          <a:solidFill>
            <a:srgbClr val="F871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 txBox="1"/>
          <p:nvPr/>
        </p:nvSpPr>
        <p:spPr>
          <a:xfrm>
            <a:off x="1636275" y="2309175"/>
            <a:ext cx="525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主色</a:t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636275" y="7791400"/>
            <a:ext cx="525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輔色</a:t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9120250" y="2309175"/>
            <a:ext cx="525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錯誤</a:t>
            </a: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色</a:t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7"/>
          <p:cNvGrpSpPr/>
          <p:nvPr/>
        </p:nvGrpSpPr>
        <p:grpSpPr>
          <a:xfrm>
            <a:off x="1724088" y="616449"/>
            <a:ext cx="14864514" cy="8519569"/>
            <a:chOff x="23138" y="0"/>
            <a:chExt cx="19819352" cy="11359426"/>
          </a:xfrm>
        </p:grpSpPr>
        <p:grpSp>
          <p:nvGrpSpPr>
            <p:cNvPr id="336" name="Google Shape;336;p37"/>
            <p:cNvGrpSpPr/>
            <p:nvPr/>
          </p:nvGrpSpPr>
          <p:grpSpPr>
            <a:xfrm>
              <a:off x="23138" y="712639"/>
              <a:ext cx="19819352" cy="10646787"/>
              <a:chOff x="8890" y="0"/>
              <a:chExt cx="7614920" cy="4090670"/>
            </a:xfrm>
          </p:grpSpPr>
          <p:sp>
            <p:nvSpPr>
              <p:cNvPr id="337" name="Google Shape;337;p37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42" name="Google Shape;342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5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參考網站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B8D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 rotWithShape="1">
          <a:blip r:embed="rId3">
            <a:alphaModFix/>
          </a:blip>
          <a:srcRect b="0" l="795" r="38539" t="0"/>
          <a:stretch/>
        </p:blipFill>
        <p:spPr>
          <a:xfrm rot="-1209845">
            <a:off x="14947567" y="884343"/>
            <a:ext cx="4346128" cy="477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4">
            <a:alphaModFix/>
          </a:blip>
          <a:srcRect b="0" l="1124" r="1124" t="0"/>
          <a:stretch/>
        </p:blipFill>
        <p:spPr>
          <a:xfrm rot="-1341639">
            <a:off x="298896" y="6083895"/>
            <a:ext cx="3440674" cy="422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8"/>
          <p:cNvGrpSpPr/>
          <p:nvPr/>
        </p:nvGrpSpPr>
        <p:grpSpPr>
          <a:xfrm>
            <a:off x="2613873" y="4254280"/>
            <a:ext cx="3337599" cy="3386862"/>
            <a:chOff x="0" y="0"/>
            <a:chExt cx="4450132" cy="4515817"/>
          </a:xfrm>
        </p:grpSpPr>
        <p:pic>
          <p:nvPicPr>
            <p:cNvPr id="352" name="Google Shape;352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4450132" cy="4515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8"/>
            <p:cNvSpPr txBox="1"/>
            <p:nvPr/>
          </p:nvSpPr>
          <p:spPr>
            <a:xfrm>
              <a:off x="232871" y="2045453"/>
              <a:ext cx="398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u="sng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生活市集</a:t>
              </a:r>
              <a:endParaRPr sz="2800" u="sng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pic>
        <p:nvPicPr>
          <p:cNvPr id="354" name="Google Shape;35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7874" y="4254280"/>
            <a:ext cx="3337599" cy="3386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8"/>
          <p:cNvGrpSpPr/>
          <p:nvPr/>
        </p:nvGrpSpPr>
        <p:grpSpPr>
          <a:xfrm>
            <a:off x="12336528" y="4254280"/>
            <a:ext cx="3337599" cy="3386862"/>
            <a:chOff x="0" y="0"/>
            <a:chExt cx="4450132" cy="4515818"/>
          </a:xfrm>
        </p:grpSpPr>
        <p:pic>
          <p:nvPicPr>
            <p:cNvPr id="356" name="Google Shape;356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4450132" cy="4515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8"/>
            <p:cNvSpPr txBox="1"/>
            <p:nvPr/>
          </p:nvSpPr>
          <p:spPr>
            <a:xfrm>
              <a:off x="232871" y="1842253"/>
              <a:ext cx="398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u="sng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ihe</a:t>
              </a:r>
              <a:r>
                <a:rPr lang="en-US" sz="2800" u="sng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rgo愛</a:t>
              </a:r>
              <a:r>
                <a:rPr lang="en-US" sz="2800" u="sng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合購</a:t>
              </a:r>
              <a:endParaRPr sz="2800" u="sng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pic>
        <p:nvPicPr>
          <p:cNvPr id="358" name="Google Shape;35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66744" y="3469750"/>
            <a:ext cx="832001" cy="147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27999" y="3469750"/>
            <a:ext cx="832001" cy="147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89327" y="3469750"/>
            <a:ext cx="832001" cy="147138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7562526" y="5832020"/>
            <a:ext cx="298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486團購網</a:t>
            </a:r>
            <a:endParaRPr sz="2800" u="sng">
              <a:solidFill>
                <a:srgbClr val="3482CB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39"/>
          <p:cNvGrpSpPr/>
          <p:nvPr/>
        </p:nvGrpSpPr>
        <p:grpSpPr>
          <a:xfrm>
            <a:off x="1724088" y="616449"/>
            <a:ext cx="14864514" cy="8519569"/>
            <a:chOff x="23138" y="0"/>
            <a:chExt cx="19819352" cy="11359426"/>
          </a:xfrm>
        </p:grpSpPr>
        <p:grpSp>
          <p:nvGrpSpPr>
            <p:cNvPr id="368" name="Google Shape;368;p39"/>
            <p:cNvGrpSpPr/>
            <p:nvPr/>
          </p:nvGrpSpPr>
          <p:grpSpPr>
            <a:xfrm>
              <a:off x="23138" y="712639"/>
              <a:ext cx="19819352" cy="10646787"/>
              <a:chOff x="8890" y="0"/>
              <a:chExt cx="7614920" cy="4090670"/>
            </a:xfrm>
          </p:grpSpPr>
          <p:sp>
            <p:nvSpPr>
              <p:cNvPr id="369" name="Google Shape;369;p39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74" name="Google Shape;37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5" name="Google Shape;37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5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使用技術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98" y="2057400"/>
            <a:ext cx="1849997" cy="625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40"/>
          <p:cNvGrpSpPr/>
          <p:nvPr/>
        </p:nvGrpSpPr>
        <p:grpSpPr>
          <a:xfrm>
            <a:off x="838225" y="2650267"/>
            <a:ext cx="7631790" cy="7199669"/>
            <a:chOff x="0" y="-26389"/>
            <a:chExt cx="4290656" cy="6593707"/>
          </a:xfrm>
        </p:grpSpPr>
        <p:sp>
          <p:nvSpPr>
            <p:cNvPr id="383" name="Google Shape;383;p40"/>
            <p:cNvSpPr/>
            <p:nvPr/>
          </p:nvSpPr>
          <p:spPr>
            <a:xfrm>
              <a:off x="0" y="0"/>
              <a:ext cx="4290656" cy="6567318"/>
            </a:xfrm>
            <a:custGeom>
              <a:rect b="b" l="l" r="r" t="t"/>
              <a:pathLst>
                <a:path extrusionOk="0" h="1297248" w="847537">
                  <a:moveTo>
                    <a:pt x="122697" y="0"/>
                  </a:moveTo>
                  <a:lnTo>
                    <a:pt x="724840" y="0"/>
                  </a:lnTo>
                  <a:cubicBezTo>
                    <a:pt x="792604" y="0"/>
                    <a:pt x="847537" y="54933"/>
                    <a:pt x="847537" y="122697"/>
                  </a:cubicBezTo>
                  <a:lnTo>
                    <a:pt x="847537" y="1174551"/>
                  </a:lnTo>
                  <a:cubicBezTo>
                    <a:pt x="847537" y="1207093"/>
                    <a:pt x="834610" y="1238301"/>
                    <a:pt x="811600" y="1261311"/>
                  </a:cubicBezTo>
                  <a:cubicBezTo>
                    <a:pt x="788590" y="1284321"/>
                    <a:pt x="757382" y="1297248"/>
                    <a:pt x="724840" y="1297248"/>
                  </a:cubicBezTo>
                  <a:lnTo>
                    <a:pt x="122697" y="1297248"/>
                  </a:lnTo>
                  <a:cubicBezTo>
                    <a:pt x="54933" y="1297248"/>
                    <a:pt x="0" y="1242315"/>
                    <a:pt x="0" y="1174551"/>
                  </a:cubicBezTo>
                  <a:lnTo>
                    <a:pt x="0" y="122697"/>
                  </a:lnTo>
                  <a:cubicBezTo>
                    <a:pt x="0" y="54933"/>
                    <a:pt x="54933" y="0"/>
                    <a:pt x="122697" y="0"/>
                  </a:cubicBezTo>
                  <a:close/>
                </a:path>
              </a:pathLst>
            </a:custGeom>
            <a:solidFill>
              <a:srgbClr val="8EB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837121" y="-26389"/>
              <a:ext cx="24681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99"/>
                <a:buFont typeface="Arial"/>
                <a:buNone/>
              </a:pPr>
              <a:r>
                <a:rPr lang="en-US" sz="4999">
                  <a:solidFill>
                    <a:srgbClr val="D8F67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前端</a:t>
              </a:r>
              <a:endParaRPr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5" name="Google Shape;385;p40"/>
            <p:cNvSpPr txBox="1"/>
            <p:nvPr/>
          </p:nvSpPr>
          <p:spPr>
            <a:xfrm>
              <a:off x="406931" y="618865"/>
              <a:ext cx="3476700" cy="46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Vue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Vue-router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Pinia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Tailwind CSS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Axios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Sweetalert2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Validator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Swiper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pic>
        <p:nvPicPr>
          <p:cNvPr id="386" name="Google Shape;3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3773" y="2073250"/>
            <a:ext cx="1849998" cy="625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0"/>
          <p:cNvGrpSpPr/>
          <p:nvPr/>
        </p:nvGrpSpPr>
        <p:grpSpPr>
          <a:xfrm>
            <a:off x="9746025" y="2650267"/>
            <a:ext cx="7631790" cy="7170855"/>
            <a:chOff x="0" y="0"/>
            <a:chExt cx="4290656" cy="6567318"/>
          </a:xfrm>
        </p:grpSpPr>
        <p:sp>
          <p:nvSpPr>
            <p:cNvPr id="388" name="Google Shape;388;p40"/>
            <p:cNvSpPr/>
            <p:nvPr/>
          </p:nvSpPr>
          <p:spPr>
            <a:xfrm>
              <a:off x="0" y="0"/>
              <a:ext cx="4290656" cy="6567318"/>
            </a:xfrm>
            <a:custGeom>
              <a:rect b="b" l="l" r="r" t="t"/>
              <a:pathLst>
                <a:path extrusionOk="0" h="1297248" w="847537">
                  <a:moveTo>
                    <a:pt x="122697" y="0"/>
                  </a:moveTo>
                  <a:lnTo>
                    <a:pt x="724840" y="0"/>
                  </a:lnTo>
                  <a:cubicBezTo>
                    <a:pt x="792604" y="0"/>
                    <a:pt x="847537" y="54933"/>
                    <a:pt x="847537" y="122697"/>
                  </a:cubicBezTo>
                  <a:lnTo>
                    <a:pt x="847537" y="1174551"/>
                  </a:lnTo>
                  <a:cubicBezTo>
                    <a:pt x="847537" y="1207093"/>
                    <a:pt x="834610" y="1238301"/>
                    <a:pt x="811600" y="1261311"/>
                  </a:cubicBezTo>
                  <a:cubicBezTo>
                    <a:pt x="788590" y="1284321"/>
                    <a:pt x="757382" y="1297248"/>
                    <a:pt x="724840" y="1297248"/>
                  </a:cubicBezTo>
                  <a:lnTo>
                    <a:pt x="122697" y="1297248"/>
                  </a:lnTo>
                  <a:cubicBezTo>
                    <a:pt x="54933" y="1297248"/>
                    <a:pt x="0" y="1242315"/>
                    <a:pt x="0" y="1174551"/>
                  </a:cubicBezTo>
                  <a:lnTo>
                    <a:pt x="0" y="122697"/>
                  </a:lnTo>
                  <a:cubicBezTo>
                    <a:pt x="0" y="54933"/>
                    <a:pt x="54933" y="0"/>
                    <a:pt x="122697" y="0"/>
                  </a:cubicBezTo>
                  <a:close/>
                </a:path>
              </a:pathLst>
            </a:custGeom>
            <a:solidFill>
              <a:srgbClr val="8EB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0"/>
            <p:cNvSpPr txBox="1"/>
            <p:nvPr/>
          </p:nvSpPr>
          <p:spPr>
            <a:xfrm>
              <a:off x="837121" y="43398"/>
              <a:ext cx="24681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99"/>
                <a:buFont typeface="Arial"/>
                <a:buNone/>
              </a:pPr>
              <a:r>
                <a:rPr lang="en-US" sz="4999">
                  <a:solidFill>
                    <a:srgbClr val="D8F67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後</a:t>
              </a:r>
              <a:r>
                <a:rPr lang="en-US" sz="4999">
                  <a:solidFill>
                    <a:srgbClr val="D8F67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端</a:t>
              </a:r>
              <a:endParaRPr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0" name="Google Shape;390;p40"/>
            <p:cNvSpPr txBox="1"/>
            <p:nvPr/>
          </p:nvSpPr>
          <p:spPr>
            <a:xfrm>
              <a:off x="449771" y="688651"/>
              <a:ext cx="3476700" cy="58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Node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Express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Mongoose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Dotenv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Bcrypt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Cors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Cloudinary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Multer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Passport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  <a:p>
              <a:pPr indent="0" lvl="0" marL="0" marR="0" rtl="0" algn="l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4000">
                  <a:solidFill>
                    <a:srgbClr val="3482CB"/>
                  </a:solidFill>
                  <a:latin typeface="Itim"/>
                  <a:ea typeface="Itim"/>
                  <a:cs typeface="Itim"/>
                  <a:sym typeface="Itim"/>
                </a:rPr>
                <a:t>validator</a:t>
              </a:r>
              <a:endParaRPr sz="4000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82CB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141" y="641492"/>
            <a:ext cx="12821717" cy="9004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3309572" y="3460582"/>
            <a:ext cx="11668800" cy="23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31"/>
              <a:buFont typeface="Arial"/>
              <a:buNone/>
            </a:pPr>
            <a:r>
              <a:rPr b="0" i="0" lang="en-US" sz="15031" u="none" cap="none" strike="noStrike">
                <a:solidFill>
                  <a:srgbClr val="D8F67F"/>
                </a:solidFill>
                <a:latin typeface="Itim"/>
                <a:ea typeface="Itim"/>
                <a:cs typeface="Itim"/>
                <a:sym typeface="Itim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301" y="641492"/>
            <a:ext cx="1930738" cy="133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38804">
            <a:off x="15769153" y="7570318"/>
            <a:ext cx="2980294" cy="206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7810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1724088" y="616449"/>
            <a:ext cx="14864615" cy="8519623"/>
            <a:chOff x="23138" y="0"/>
            <a:chExt cx="19819486" cy="11359498"/>
          </a:xfrm>
        </p:grpSpPr>
        <p:grpSp>
          <p:nvGrpSpPr>
            <p:cNvPr id="117" name="Google Shape;117;p15"/>
            <p:cNvGrpSpPr/>
            <p:nvPr/>
          </p:nvGrpSpPr>
          <p:grpSpPr>
            <a:xfrm>
              <a:off x="23138" y="712639"/>
              <a:ext cx="19819486" cy="10646859"/>
              <a:chOff x="8890" y="0"/>
              <a:chExt cx="7614920" cy="4090670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3" name="Google Shape;12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4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主題發想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82C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651798">
            <a:off x="-345665" y="-245365"/>
            <a:ext cx="965625" cy="154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6"/>
          <p:cNvCxnSpPr/>
          <p:nvPr/>
        </p:nvCxnSpPr>
        <p:spPr>
          <a:xfrm>
            <a:off x="0" y="5124450"/>
            <a:ext cx="12087228" cy="0"/>
          </a:xfrm>
          <a:prstGeom prst="straightConnector1">
            <a:avLst/>
          </a:prstGeom>
          <a:noFill/>
          <a:ln cap="flat" cmpd="sng" w="38100">
            <a:solidFill>
              <a:srgbClr val="D8F6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0177" y="0"/>
            <a:ext cx="6772348" cy="693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0175" y="4145719"/>
            <a:ext cx="6772350" cy="614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322951" y="827200"/>
            <a:ext cx="2783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9999">
                <a:solidFill>
                  <a:srgbClr val="D8F67F"/>
                </a:solidFill>
                <a:latin typeface="Itim"/>
                <a:ea typeface="Itim"/>
                <a:cs typeface="Itim"/>
                <a:sym typeface="Itim"/>
              </a:rPr>
              <a:t>團主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22951" y="5332950"/>
            <a:ext cx="27831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9999">
                <a:solidFill>
                  <a:srgbClr val="D8F67F"/>
                </a:solidFill>
                <a:latin typeface="Itim"/>
                <a:ea typeface="Itim"/>
                <a:cs typeface="Itim"/>
                <a:sym typeface="Itim"/>
              </a:rPr>
              <a:t>團員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719500" y="167925"/>
            <a:ext cx="1058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在 FB 跟 IG 團購 遇到的問題：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388499">
            <a:off x="-345665" y="4445509"/>
            <a:ext cx="965624" cy="1548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473048" y="2514050"/>
            <a:ext cx="8659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1.商品管理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2.訂單管理</a:t>
            </a:r>
            <a:endParaRPr b="1"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475348" y="7084988"/>
            <a:ext cx="86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1.商品狀態</a:t>
            </a:r>
            <a:endParaRPr b="1" sz="3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7"/>
          <p:cNvGrpSpPr/>
          <p:nvPr/>
        </p:nvGrpSpPr>
        <p:grpSpPr>
          <a:xfrm>
            <a:off x="1724088" y="616449"/>
            <a:ext cx="14864514" cy="8519569"/>
            <a:chOff x="23138" y="0"/>
            <a:chExt cx="19819352" cy="11359426"/>
          </a:xfrm>
        </p:grpSpPr>
        <p:grpSp>
          <p:nvGrpSpPr>
            <p:cNvPr id="146" name="Google Shape;146;p17"/>
            <p:cNvGrpSpPr/>
            <p:nvPr/>
          </p:nvGrpSpPr>
          <p:grpSpPr>
            <a:xfrm>
              <a:off x="23138" y="712639"/>
              <a:ext cx="19819352" cy="10646787"/>
              <a:chOff x="8890" y="0"/>
              <a:chExt cx="7614920" cy="4090670"/>
            </a:xfrm>
          </p:grpSpPr>
          <p:sp>
            <p:nvSpPr>
              <p:cNvPr id="147" name="Google Shape;147;p17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2" name="Google Shape;15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5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網站架構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B8D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083839">
            <a:off x="17095366" y="-8480447"/>
            <a:ext cx="6928650" cy="1085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36994" y="252953"/>
            <a:ext cx="1166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9999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rPr>
              <a:t>頁面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175" y="1791950"/>
            <a:ext cx="15782885" cy="77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B8D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300" y="1769375"/>
            <a:ext cx="12659175" cy="833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83839">
            <a:off x="16886066" y="-7774247"/>
            <a:ext cx="6928650" cy="1085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274946" y="376000"/>
            <a:ext cx="4040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9999">
                <a:solidFill>
                  <a:srgbClr val="3482CB"/>
                </a:solidFill>
                <a:latin typeface="Itim"/>
                <a:ea typeface="Itim"/>
                <a:cs typeface="Itim"/>
                <a:sym typeface="Itim"/>
              </a:rPr>
              <a:t>資料庫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815500" y="2210650"/>
            <a:ext cx="8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384300" y="2210650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cartProdcut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619950" y="3010700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orderProduct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7164175" y="195492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products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9543750" y="4986250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messages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2002575" y="5674150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contactUs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2034125" y="220637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order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0"/>
          <p:cNvGrpSpPr/>
          <p:nvPr/>
        </p:nvGrpSpPr>
        <p:grpSpPr>
          <a:xfrm>
            <a:off x="1724088" y="616449"/>
            <a:ext cx="14864514" cy="8519569"/>
            <a:chOff x="23138" y="0"/>
            <a:chExt cx="19819352" cy="11359426"/>
          </a:xfrm>
        </p:grpSpPr>
        <p:grpSp>
          <p:nvGrpSpPr>
            <p:cNvPr id="182" name="Google Shape;182;p20"/>
            <p:cNvGrpSpPr/>
            <p:nvPr/>
          </p:nvGrpSpPr>
          <p:grpSpPr>
            <a:xfrm>
              <a:off x="23138" y="712639"/>
              <a:ext cx="19819352" cy="10646787"/>
              <a:chOff x="8890" y="0"/>
              <a:chExt cx="7614920" cy="4090670"/>
            </a:xfrm>
          </p:grpSpPr>
          <p:sp>
            <p:nvSpPr>
              <p:cNvPr id="183" name="Google Shape;183;p20"/>
              <p:cNvSpPr/>
              <p:nvPr/>
            </p:nvSpPr>
            <p:spPr>
              <a:xfrm>
                <a:off x="8890" y="0"/>
                <a:ext cx="7614920" cy="4090670"/>
              </a:xfrm>
              <a:custGeom>
                <a:rect b="b" l="l" r="r" t="t"/>
                <a:pathLst>
                  <a:path extrusionOk="0" h="4090670" w="7614920">
                    <a:moveTo>
                      <a:pt x="0" y="0"/>
                    </a:moveTo>
                    <a:lnTo>
                      <a:pt x="0" y="4090670"/>
                    </a:lnTo>
                    <a:lnTo>
                      <a:pt x="7614920" y="4090670"/>
                    </a:lnTo>
                    <a:lnTo>
                      <a:pt x="761492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7029450" y="410210"/>
                    </a:moveTo>
                    <a:cubicBezTo>
                      <a:pt x="7123430" y="410210"/>
                      <a:pt x="7200900" y="486410"/>
                      <a:pt x="7200900" y="581660"/>
                    </a:cubicBezTo>
                    <a:cubicBezTo>
                      <a:pt x="7200900" y="676910"/>
                      <a:pt x="7124700" y="753110"/>
                      <a:pt x="7029450" y="753110"/>
                    </a:cubicBezTo>
                    <a:cubicBezTo>
                      <a:pt x="6934200" y="753110"/>
                      <a:pt x="6858000" y="676910"/>
                      <a:pt x="6858000" y="581660"/>
                    </a:cubicBezTo>
                    <a:cubicBezTo>
                      <a:pt x="6858000" y="486410"/>
                      <a:pt x="6935470" y="410210"/>
                      <a:pt x="7029450" y="410210"/>
                    </a:cubicBezTo>
                    <a:close/>
                    <a:moveTo>
                      <a:pt x="572770" y="410210"/>
                    </a:moveTo>
                    <a:cubicBezTo>
                      <a:pt x="666750" y="410210"/>
                      <a:pt x="744220" y="486410"/>
                      <a:pt x="744220" y="581660"/>
                    </a:cubicBezTo>
                    <a:cubicBezTo>
                      <a:pt x="744220" y="676910"/>
                      <a:pt x="668020" y="753110"/>
                      <a:pt x="572770" y="753110"/>
                    </a:cubicBezTo>
                    <a:cubicBezTo>
                      <a:pt x="478790" y="753110"/>
                      <a:pt x="401320" y="676910"/>
                      <a:pt x="401320" y="581660"/>
                    </a:cubicBezTo>
                    <a:cubicBezTo>
                      <a:pt x="401320" y="486410"/>
                      <a:pt x="478790" y="410210"/>
                      <a:pt x="572770" y="410210"/>
                    </a:cubicBezTo>
                    <a:close/>
                    <a:moveTo>
                      <a:pt x="572770" y="3680460"/>
                    </a:moveTo>
                    <a:cubicBezTo>
                      <a:pt x="478790" y="3680460"/>
                      <a:pt x="401320" y="3604260"/>
                      <a:pt x="401320" y="3509010"/>
                    </a:cubicBezTo>
                    <a:cubicBezTo>
                      <a:pt x="401320" y="3415030"/>
                      <a:pt x="477520" y="3337560"/>
                      <a:pt x="572770" y="3337560"/>
                    </a:cubicBezTo>
                    <a:cubicBezTo>
                      <a:pt x="666750" y="3337560"/>
                      <a:pt x="744220" y="3413760"/>
                      <a:pt x="744220" y="3509010"/>
                    </a:cubicBezTo>
                    <a:cubicBezTo>
                      <a:pt x="744220" y="3602990"/>
                      <a:pt x="666750" y="3680460"/>
                      <a:pt x="572770" y="3680460"/>
                    </a:cubicBezTo>
                    <a:close/>
                    <a:moveTo>
                      <a:pt x="7029450" y="3680460"/>
                    </a:moveTo>
                    <a:cubicBezTo>
                      <a:pt x="6935470" y="3680460"/>
                      <a:pt x="6858000" y="3604260"/>
                      <a:pt x="6858000" y="3509010"/>
                    </a:cubicBezTo>
                    <a:cubicBezTo>
                      <a:pt x="6858000" y="3415030"/>
                      <a:pt x="6934200" y="3337560"/>
                      <a:pt x="7029450" y="3337560"/>
                    </a:cubicBezTo>
                    <a:cubicBezTo>
                      <a:pt x="7124700" y="3337560"/>
                      <a:pt x="7200900" y="3413760"/>
                      <a:pt x="7200900" y="3509010"/>
                    </a:cubicBezTo>
                    <a:cubicBezTo>
                      <a:pt x="7200900" y="3602990"/>
                      <a:pt x="7123430" y="3680460"/>
                      <a:pt x="7029450" y="3680460"/>
                    </a:cubicBezTo>
                    <a:close/>
                  </a:path>
                </a:pathLst>
              </a:custGeom>
              <a:solidFill>
                <a:srgbClr val="8EB8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41021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6866890" y="41021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620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686689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620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670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410210" y="3337560"/>
                <a:ext cx="342900" cy="342900"/>
              </a:xfrm>
              <a:custGeom>
                <a:rect b="b" l="l" r="r" t="t"/>
                <a:pathLst>
                  <a:path extrusionOk="0" h="342900" w="342900">
                    <a:moveTo>
                      <a:pt x="342900" y="171450"/>
                    </a:moveTo>
                    <a:cubicBezTo>
                      <a:pt x="342900" y="265430"/>
                      <a:pt x="266700" y="342900"/>
                      <a:pt x="171450" y="342900"/>
                    </a:cubicBezTo>
                    <a:cubicBezTo>
                      <a:pt x="77470" y="342900"/>
                      <a:pt x="0" y="266700"/>
                      <a:pt x="0" y="171450"/>
                    </a:cubicBezTo>
                    <a:cubicBezTo>
                      <a:pt x="0" y="77470"/>
                      <a:pt x="76200" y="0"/>
                      <a:pt x="171450" y="0"/>
                    </a:cubicBezTo>
                    <a:cubicBezTo>
                      <a:pt x="265430" y="0"/>
                      <a:pt x="342900" y="77470"/>
                      <a:pt x="342900" y="171450"/>
                    </a:cubicBezTo>
                    <a:close/>
                  </a:path>
                </a:pathLst>
              </a:custGeom>
              <a:solidFill>
                <a:srgbClr val="D8F6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8" name="Google Shape;18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3191" y="0"/>
              <a:ext cx="5206326" cy="175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912055">
            <a:off x="13898500" y="2914309"/>
            <a:ext cx="1313560" cy="148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3995663" y="4003348"/>
            <a:ext cx="10296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99"/>
              <a:buFont typeface="Arial"/>
              <a:buNone/>
            </a:pPr>
            <a:r>
              <a:rPr lang="en-US" sz="15499">
                <a:solidFill>
                  <a:srgbClr val="FFFFFF"/>
                </a:solidFill>
                <a:latin typeface="Itim"/>
                <a:ea typeface="Itim"/>
                <a:cs typeface="Itim"/>
                <a:sym typeface="Itim"/>
              </a:rPr>
              <a:t>頁面規劃</a:t>
            </a:r>
            <a:endParaRPr sz="15499">
              <a:solidFill>
                <a:srgbClr val="FFFFFF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BD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659" y="7905706"/>
            <a:ext cx="1541346" cy="238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609600" y="2819400"/>
            <a:ext cx="26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6000">
                <a:solidFill>
                  <a:srgbClr val="3482CB"/>
                </a:solidFill>
                <a:latin typeface="Comic Sans MS"/>
                <a:ea typeface="Comic Sans MS"/>
                <a:cs typeface="Comic Sans MS"/>
                <a:sym typeface="Comic Sans MS"/>
              </a:rPr>
              <a:t>首頁</a:t>
            </a:r>
            <a:endParaRPr i="0" sz="6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346" y="0"/>
            <a:ext cx="1541346" cy="238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414" y="152399"/>
            <a:ext cx="4601172" cy="998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